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9" d="100"/>
          <a:sy n="69" d="100"/>
        </p:scale>
        <p:origin x="67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321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6371630" y="2151241"/>
            <a:ext cx="7373541" cy="1827881"/>
          </a:xfrm>
          <a:prstGeom prst="rect">
            <a:avLst/>
          </a:prstGeom>
          <a:noFill/>
          <a:ln/>
        </p:spPr>
        <p:txBody>
          <a:bodyPr wrap="square" rtlCol="0" anchor="t"/>
          <a:lstStyle/>
          <a:p>
            <a:pPr marL="0" indent="0">
              <a:lnSpc>
                <a:spcPts val="7250"/>
              </a:lnSpc>
              <a:buNone/>
            </a:pPr>
            <a:r>
              <a:rPr lang="en-US" sz="5577" b="1" kern="0" spc="-112" dirty="0">
                <a:solidFill>
                  <a:srgbClr val="FF75D3"/>
                </a:solidFill>
                <a:latin typeface="adonis-web" pitchFamily="34" charset="0"/>
                <a:ea typeface="adonis-web" pitchFamily="34" charset="-122"/>
                <a:cs typeface="adonis-web" pitchFamily="34" charset="-120"/>
              </a:rPr>
              <a:t>Introduction to Korean Language </a:t>
            </a:r>
            <a:endParaRPr lang="en-US" sz="5577" dirty="0"/>
          </a:p>
        </p:txBody>
      </p:sp>
      <p:pic>
        <p:nvPicPr>
          <p:cNvPr id="6" name="Image 1" descr="preencoded.png"/>
          <p:cNvPicPr>
            <a:picLocks noChangeAspect="1"/>
          </p:cNvPicPr>
          <p:nvPr/>
        </p:nvPicPr>
        <p:blipFill>
          <a:blip r:embed="rId4"/>
          <a:stretch>
            <a:fillRect/>
          </a:stretch>
        </p:blipFill>
        <p:spPr>
          <a:xfrm>
            <a:off x="0" y="0"/>
            <a:ext cx="5486400" cy="81690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117916" y="290432"/>
            <a:ext cx="8836513" cy="78224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22841" y="598972"/>
            <a:ext cx="4676894" cy="707822"/>
          </a:xfrm>
          <a:prstGeom prst="rect">
            <a:avLst/>
          </a:prstGeom>
          <a:noFill/>
          <a:ln/>
        </p:spPr>
        <p:txBody>
          <a:bodyPr wrap="none" rtlCol="0" anchor="t"/>
          <a:lstStyle/>
          <a:p>
            <a:pPr marL="0" indent="0">
              <a:lnSpc>
                <a:spcPts val="5615"/>
              </a:lnSpc>
              <a:buNone/>
            </a:pPr>
            <a:r>
              <a:rPr lang="en-US" sz="4319" b="1" kern="0" spc="-86" dirty="0">
                <a:solidFill>
                  <a:srgbClr val="FF75D3"/>
                </a:solidFill>
                <a:latin typeface="adonis-web" pitchFamily="34" charset="0"/>
                <a:ea typeface="adonis-web" pitchFamily="34" charset="-122"/>
                <a:cs typeface="adonis-web" pitchFamily="34" charset="-120"/>
              </a:rPr>
              <a:t>1. 고기 ( gogi) : meat </a:t>
            </a:r>
            <a:endParaRPr lang="en-US" sz="4319" dirty="0"/>
          </a:p>
        </p:txBody>
      </p:sp>
      <p:pic>
        <p:nvPicPr>
          <p:cNvPr id="5" name="Image 1" descr="preencoded.png"/>
          <p:cNvPicPr>
            <a:picLocks noChangeAspect="1"/>
          </p:cNvPicPr>
          <p:nvPr/>
        </p:nvPicPr>
        <p:blipFill>
          <a:blip r:embed="rId4"/>
          <a:stretch>
            <a:fillRect/>
          </a:stretch>
        </p:blipFill>
        <p:spPr>
          <a:xfrm>
            <a:off x="822841" y="1785924"/>
            <a:ext cx="8228409" cy="57854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956015"/>
            <a:ext cx="5173385" cy="761597"/>
          </a:xfrm>
          <a:prstGeom prst="rect">
            <a:avLst/>
          </a:prstGeom>
          <a:noFill/>
          <a:ln/>
        </p:spPr>
        <p:txBody>
          <a:bodyPr wrap="non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2. 다리 (dari) : bridge </a:t>
            </a:r>
            <a:endParaRPr lang="en-US" sz="4647" dirty="0"/>
          </a:p>
        </p:txBody>
      </p:sp>
      <p:pic>
        <p:nvPicPr>
          <p:cNvPr id="5" name="Image 1" descr="preencoded.png"/>
          <p:cNvPicPr>
            <a:picLocks noChangeAspect="1"/>
          </p:cNvPicPr>
          <p:nvPr/>
        </p:nvPicPr>
        <p:blipFill>
          <a:blip r:embed="rId4"/>
          <a:stretch>
            <a:fillRect/>
          </a:stretch>
        </p:blipFill>
        <p:spPr>
          <a:xfrm>
            <a:off x="885230" y="2233144"/>
            <a:ext cx="7377708" cy="49799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702945" y="511750"/>
            <a:ext cx="4116110" cy="604881"/>
          </a:xfrm>
          <a:prstGeom prst="rect">
            <a:avLst/>
          </a:prstGeom>
          <a:noFill/>
          <a:ln/>
        </p:spPr>
        <p:txBody>
          <a:bodyPr wrap="none" rtlCol="0" anchor="t"/>
          <a:lstStyle/>
          <a:p>
            <a:pPr marL="0" indent="0">
              <a:lnSpc>
                <a:spcPts val="4798"/>
              </a:lnSpc>
              <a:buNone/>
            </a:pPr>
            <a:r>
              <a:rPr lang="en-US" sz="3691" b="1" kern="0" spc="-74" dirty="0">
                <a:solidFill>
                  <a:srgbClr val="FF75D3"/>
                </a:solidFill>
                <a:latin typeface="adonis-web" pitchFamily="34" charset="0"/>
                <a:ea typeface="adonis-web" pitchFamily="34" charset="-122"/>
                <a:cs typeface="adonis-web" pitchFamily="34" charset="-120"/>
              </a:rPr>
              <a:t>3. 사랑 (sarang) : love</a:t>
            </a:r>
            <a:endParaRPr lang="en-US" sz="3691" dirty="0"/>
          </a:p>
        </p:txBody>
      </p:sp>
      <p:pic>
        <p:nvPicPr>
          <p:cNvPr id="5" name="Image 1" descr="preencoded.png"/>
          <p:cNvPicPr>
            <a:picLocks noChangeAspect="1"/>
          </p:cNvPicPr>
          <p:nvPr/>
        </p:nvPicPr>
        <p:blipFill>
          <a:blip r:embed="rId4"/>
          <a:stretch>
            <a:fillRect/>
          </a:stretch>
        </p:blipFill>
        <p:spPr>
          <a:xfrm>
            <a:off x="702945" y="1526031"/>
            <a:ext cx="6940391" cy="5565900"/>
          </a:xfrm>
          <a:prstGeom prst="rect">
            <a:avLst/>
          </a:prstGeom>
        </p:spPr>
      </p:pic>
      <p:sp>
        <p:nvSpPr>
          <p:cNvPr id="6" name="Text 2"/>
          <p:cNvSpPr/>
          <p:nvPr/>
        </p:nvSpPr>
        <p:spPr>
          <a:xfrm>
            <a:off x="702945" y="7324524"/>
            <a:ext cx="13224510" cy="335060"/>
          </a:xfrm>
          <a:prstGeom prst="rect">
            <a:avLst/>
          </a:prstGeom>
          <a:noFill/>
          <a:ln/>
        </p:spPr>
        <p:txBody>
          <a:bodyPr wrap="none" rtlCol="0" anchor="t"/>
          <a:lstStyle/>
          <a:p>
            <a:pPr marL="0" indent="0">
              <a:lnSpc>
                <a:spcPts val="2657"/>
              </a:lnSpc>
              <a:buNone/>
            </a:pPr>
            <a:endParaRPr lang="en-US" sz="1476"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6371630" y="953415"/>
            <a:ext cx="7373541" cy="1523195"/>
          </a:xfrm>
          <a:prstGeom prst="rect">
            <a:avLst/>
          </a:prstGeom>
          <a:noFill/>
          <a:ln/>
        </p:spPr>
        <p:txBody>
          <a:bodyPr wrap="squar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Useful Korean Phrases for Beginners</a:t>
            </a:r>
            <a:endParaRPr lang="en-US" sz="4647" dirty="0"/>
          </a:p>
        </p:txBody>
      </p:sp>
      <p:sp>
        <p:nvSpPr>
          <p:cNvPr id="5" name="Shape 2"/>
          <p:cNvSpPr/>
          <p:nvPr/>
        </p:nvSpPr>
        <p:spPr>
          <a:xfrm>
            <a:off x="6371630" y="3047807"/>
            <a:ext cx="531138" cy="527232"/>
          </a:xfrm>
          <a:prstGeom prst="roundRect">
            <a:avLst>
              <a:gd name="adj" fmla="val 10406"/>
            </a:avLst>
          </a:prstGeom>
          <a:solidFill>
            <a:srgbClr val="EBD0FB"/>
          </a:solidFill>
          <a:ln w="7620">
            <a:solidFill>
              <a:srgbClr val="D7A1F7"/>
            </a:solidFill>
            <a:prstDash val="solid"/>
          </a:ln>
        </p:spPr>
      </p:sp>
      <p:sp>
        <p:nvSpPr>
          <p:cNvPr id="6" name="Text 3"/>
          <p:cNvSpPr/>
          <p:nvPr/>
        </p:nvSpPr>
        <p:spPr>
          <a:xfrm>
            <a:off x="6541651" y="3082909"/>
            <a:ext cx="191095" cy="456911"/>
          </a:xfrm>
          <a:prstGeom prst="rect">
            <a:avLst/>
          </a:prstGeom>
          <a:noFill/>
          <a:ln/>
        </p:spPr>
        <p:txBody>
          <a:bodyPr wrap="none" rtlCol="0" anchor="t"/>
          <a:lstStyle/>
          <a:p>
            <a:pPr marL="0" indent="0" algn="ctr">
              <a:lnSpc>
                <a:spcPts val="3625"/>
              </a:lnSpc>
              <a:buNone/>
            </a:pPr>
            <a:r>
              <a:rPr lang="en-US" sz="2788" b="1" kern="0" spc="-56" dirty="0">
                <a:solidFill>
                  <a:srgbClr val="272525"/>
                </a:solidFill>
                <a:latin typeface="adonis-web" pitchFamily="34" charset="0"/>
                <a:ea typeface="adonis-web" pitchFamily="34" charset="-122"/>
                <a:cs typeface="adonis-web" pitchFamily="34" charset="-120"/>
              </a:rPr>
              <a:t>1</a:t>
            </a:r>
            <a:endParaRPr lang="en-US" sz="2788" dirty="0"/>
          </a:p>
        </p:txBody>
      </p:sp>
      <p:sp>
        <p:nvSpPr>
          <p:cNvPr id="7" name="Text 4"/>
          <p:cNvSpPr/>
          <p:nvPr/>
        </p:nvSpPr>
        <p:spPr>
          <a:xfrm>
            <a:off x="7138749" y="3120965"/>
            <a:ext cx="2360771" cy="380799"/>
          </a:xfrm>
          <a:prstGeom prst="rect">
            <a:avLst/>
          </a:prstGeom>
          <a:noFill/>
          <a:ln/>
        </p:spPr>
        <p:txBody>
          <a:bodyPr wrap="none" rtlCol="0" anchor="t"/>
          <a:lstStyle/>
          <a:p>
            <a:pPr marL="0" indent="0">
              <a:lnSpc>
                <a:spcPts val="3021"/>
              </a:lnSpc>
              <a:buNone/>
            </a:pPr>
            <a:r>
              <a:rPr lang="en-US" sz="2324" b="1" kern="0" spc="-46" dirty="0">
                <a:solidFill>
                  <a:srgbClr val="272525"/>
                </a:solidFill>
                <a:latin typeface="adonis-web" pitchFamily="34" charset="0"/>
                <a:ea typeface="adonis-web" pitchFamily="34" charset="-122"/>
                <a:cs typeface="adonis-web" pitchFamily="34" charset="-120"/>
              </a:rPr>
              <a:t>Hello: 안녕하세요.</a:t>
            </a:r>
            <a:endParaRPr lang="en-US" sz="2324" dirty="0"/>
          </a:p>
        </p:txBody>
      </p:sp>
      <p:sp>
        <p:nvSpPr>
          <p:cNvPr id="8" name="Text 5"/>
          <p:cNvSpPr/>
          <p:nvPr/>
        </p:nvSpPr>
        <p:spPr>
          <a:xfrm>
            <a:off x="7138749" y="3712610"/>
            <a:ext cx="6606421" cy="421810"/>
          </a:xfrm>
          <a:prstGeom prst="rect">
            <a:avLst/>
          </a:prstGeom>
          <a:noFill/>
          <a:ln/>
        </p:spPr>
        <p:txBody>
          <a:bodyPr wrap="none" rtlCol="0" anchor="t"/>
          <a:lstStyle/>
          <a:p>
            <a:pPr marL="0" indent="0">
              <a:lnSpc>
                <a:spcPts val="3346"/>
              </a:lnSpc>
              <a:buNone/>
            </a:pPr>
            <a:r>
              <a:rPr lang="en-US" sz="1859" kern="0" spc="-37" dirty="0">
                <a:solidFill>
                  <a:srgbClr val="272525"/>
                </a:solidFill>
                <a:latin typeface="Source Sans Pro" pitchFamily="34" charset="0"/>
                <a:ea typeface="Source Sans Pro" pitchFamily="34" charset="-122"/>
                <a:cs typeface="Source Sans Pro" pitchFamily="34" charset="-120"/>
              </a:rPr>
              <a:t>An nyeong ha se yo.</a:t>
            </a:r>
            <a:endParaRPr lang="en-US" sz="1859" dirty="0"/>
          </a:p>
        </p:txBody>
      </p:sp>
      <p:sp>
        <p:nvSpPr>
          <p:cNvPr id="9" name="Shape 6"/>
          <p:cNvSpPr/>
          <p:nvPr/>
        </p:nvSpPr>
        <p:spPr>
          <a:xfrm>
            <a:off x="6371630" y="4588375"/>
            <a:ext cx="531138" cy="527232"/>
          </a:xfrm>
          <a:prstGeom prst="roundRect">
            <a:avLst>
              <a:gd name="adj" fmla="val 10406"/>
            </a:avLst>
          </a:prstGeom>
          <a:solidFill>
            <a:srgbClr val="EBD0FB"/>
          </a:solidFill>
          <a:ln w="7620">
            <a:solidFill>
              <a:srgbClr val="D7A1F7"/>
            </a:solidFill>
            <a:prstDash val="solid"/>
          </a:ln>
        </p:spPr>
      </p:sp>
      <p:sp>
        <p:nvSpPr>
          <p:cNvPr id="10" name="Text 7"/>
          <p:cNvSpPr/>
          <p:nvPr/>
        </p:nvSpPr>
        <p:spPr>
          <a:xfrm>
            <a:off x="6541651" y="4623477"/>
            <a:ext cx="191095" cy="456911"/>
          </a:xfrm>
          <a:prstGeom prst="rect">
            <a:avLst/>
          </a:prstGeom>
          <a:noFill/>
          <a:ln/>
        </p:spPr>
        <p:txBody>
          <a:bodyPr wrap="none" rtlCol="0" anchor="t"/>
          <a:lstStyle/>
          <a:p>
            <a:pPr marL="0" indent="0" algn="ctr">
              <a:lnSpc>
                <a:spcPts val="3625"/>
              </a:lnSpc>
              <a:buNone/>
            </a:pPr>
            <a:r>
              <a:rPr lang="en-US" sz="2788" b="1" kern="0" spc="-56" dirty="0">
                <a:solidFill>
                  <a:srgbClr val="272525"/>
                </a:solidFill>
                <a:latin typeface="adonis-web" pitchFamily="34" charset="0"/>
                <a:ea typeface="adonis-web" pitchFamily="34" charset="-122"/>
                <a:cs typeface="adonis-web" pitchFamily="34" charset="-120"/>
              </a:rPr>
              <a:t>2</a:t>
            </a:r>
            <a:endParaRPr lang="en-US" sz="2788" dirty="0"/>
          </a:p>
        </p:txBody>
      </p:sp>
      <p:sp>
        <p:nvSpPr>
          <p:cNvPr id="11" name="Text 8"/>
          <p:cNvSpPr/>
          <p:nvPr/>
        </p:nvSpPr>
        <p:spPr>
          <a:xfrm>
            <a:off x="7138749" y="4661533"/>
            <a:ext cx="2880836" cy="380799"/>
          </a:xfrm>
          <a:prstGeom prst="rect">
            <a:avLst/>
          </a:prstGeom>
          <a:noFill/>
          <a:ln/>
        </p:spPr>
        <p:txBody>
          <a:bodyPr wrap="none" rtlCol="0" anchor="t"/>
          <a:lstStyle/>
          <a:p>
            <a:pPr marL="0" indent="0">
              <a:lnSpc>
                <a:spcPts val="3021"/>
              </a:lnSpc>
              <a:buNone/>
            </a:pPr>
            <a:r>
              <a:rPr lang="en-US" sz="2324" b="1" kern="0" spc="-46" dirty="0">
                <a:solidFill>
                  <a:srgbClr val="272525"/>
                </a:solidFill>
                <a:latin typeface="adonis-web" pitchFamily="34" charset="0"/>
                <a:ea typeface="adonis-web" pitchFamily="34" charset="-122"/>
                <a:cs typeface="adonis-web" pitchFamily="34" charset="-120"/>
              </a:rPr>
              <a:t>Thank you: 감사합니다. </a:t>
            </a:r>
            <a:endParaRPr lang="en-US" sz="2324" dirty="0"/>
          </a:p>
        </p:txBody>
      </p:sp>
      <p:sp>
        <p:nvSpPr>
          <p:cNvPr id="12" name="Text 9"/>
          <p:cNvSpPr/>
          <p:nvPr/>
        </p:nvSpPr>
        <p:spPr>
          <a:xfrm>
            <a:off x="7138749" y="5253178"/>
            <a:ext cx="6606421" cy="421810"/>
          </a:xfrm>
          <a:prstGeom prst="rect">
            <a:avLst/>
          </a:prstGeom>
          <a:noFill/>
          <a:ln/>
        </p:spPr>
        <p:txBody>
          <a:bodyPr wrap="none" rtlCol="0" anchor="t"/>
          <a:lstStyle/>
          <a:p>
            <a:pPr marL="0" indent="0">
              <a:lnSpc>
                <a:spcPts val="3346"/>
              </a:lnSpc>
              <a:buNone/>
            </a:pPr>
            <a:r>
              <a:rPr lang="en-US" sz="1859" kern="0" spc="-37" dirty="0">
                <a:solidFill>
                  <a:srgbClr val="272525"/>
                </a:solidFill>
                <a:latin typeface="Source Sans Pro" pitchFamily="34" charset="0"/>
                <a:ea typeface="Source Sans Pro" pitchFamily="34" charset="-122"/>
                <a:cs typeface="Source Sans Pro" pitchFamily="34" charset="-120"/>
              </a:rPr>
              <a:t>Gam sa hab ni da.</a:t>
            </a:r>
            <a:endParaRPr lang="en-US" sz="1859" dirty="0"/>
          </a:p>
        </p:txBody>
      </p:sp>
      <p:sp>
        <p:nvSpPr>
          <p:cNvPr id="13" name="Shape 10"/>
          <p:cNvSpPr/>
          <p:nvPr/>
        </p:nvSpPr>
        <p:spPr>
          <a:xfrm>
            <a:off x="6371630" y="6128944"/>
            <a:ext cx="531138" cy="527232"/>
          </a:xfrm>
          <a:prstGeom prst="roundRect">
            <a:avLst>
              <a:gd name="adj" fmla="val 10406"/>
            </a:avLst>
          </a:prstGeom>
          <a:solidFill>
            <a:srgbClr val="EBD0FB"/>
          </a:solidFill>
          <a:ln w="7620">
            <a:solidFill>
              <a:srgbClr val="D7A1F7"/>
            </a:solidFill>
            <a:prstDash val="solid"/>
          </a:ln>
        </p:spPr>
      </p:sp>
      <p:sp>
        <p:nvSpPr>
          <p:cNvPr id="14" name="Text 11"/>
          <p:cNvSpPr/>
          <p:nvPr/>
        </p:nvSpPr>
        <p:spPr>
          <a:xfrm>
            <a:off x="6541651" y="6164045"/>
            <a:ext cx="191095" cy="456911"/>
          </a:xfrm>
          <a:prstGeom prst="rect">
            <a:avLst/>
          </a:prstGeom>
          <a:noFill/>
          <a:ln/>
        </p:spPr>
        <p:txBody>
          <a:bodyPr wrap="none" rtlCol="0" anchor="t"/>
          <a:lstStyle/>
          <a:p>
            <a:pPr marL="0" indent="0" algn="ctr">
              <a:lnSpc>
                <a:spcPts val="3625"/>
              </a:lnSpc>
              <a:buNone/>
            </a:pPr>
            <a:r>
              <a:rPr lang="en-US" sz="2788" b="1" kern="0" spc="-56" dirty="0">
                <a:solidFill>
                  <a:srgbClr val="272525"/>
                </a:solidFill>
                <a:latin typeface="adonis-web" pitchFamily="34" charset="0"/>
                <a:ea typeface="adonis-web" pitchFamily="34" charset="-122"/>
                <a:cs typeface="adonis-web" pitchFamily="34" charset="-120"/>
              </a:rPr>
              <a:t>3</a:t>
            </a:r>
            <a:endParaRPr lang="en-US" sz="2788" dirty="0"/>
          </a:p>
        </p:txBody>
      </p:sp>
      <p:sp>
        <p:nvSpPr>
          <p:cNvPr id="15" name="Text 12"/>
          <p:cNvSpPr/>
          <p:nvPr/>
        </p:nvSpPr>
        <p:spPr>
          <a:xfrm>
            <a:off x="7138749" y="6202101"/>
            <a:ext cx="4130754" cy="380799"/>
          </a:xfrm>
          <a:prstGeom prst="rect">
            <a:avLst/>
          </a:prstGeom>
          <a:noFill/>
          <a:ln/>
        </p:spPr>
        <p:txBody>
          <a:bodyPr wrap="none" rtlCol="0" anchor="t"/>
          <a:lstStyle/>
          <a:p>
            <a:pPr marL="0" indent="0">
              <a:lnSpc>
                <a:spcPts val="3021"/>
              </a:lnSpc>
              <a:buNone/>
            </a:pPr>
            <a:r>
              <a:rPr lang="en-US" sz="2324" b="1" kern="0" spc="-46" dirty="0">
                <a:solidFill>
                  <a:srgbClr val="272525"/>
                </a:solidFill>
                <a:latin typeface="adonis-web" pitchFamily="34" charset="0"/>
                <a:ea typeface="adonis-web" pitchFamily="34" charset="-122"/>
                <a:cs typeface="adonis-web" pitchFamily="34" charset="-120"/>
              </a:rPr>
              <a:t>My name is ~:  제 이름은 ~입니다. </a:t>
            </a:r>
            <a:endParaRPr lang="en-US" sz="2324" dirty="0"/>
          </a:p>
        </p:txBody>
      </p:sp>
      <p:sp>
        <p:nvSpPr>
          <p:cNvPr id="16" name="Text 13"/>
          <p:cNvSpPr/>
          <p:nvPr/>
        </p:nvSpPr>
        <p:spPr>
          <a:xfrm>
            <a:off x="7138749" y="6793746"/>
            <a:ext cx="6606421" cy="421810"/>
          </a:xfrm>
          <a:prstGeom prst="rect">
            <a:avLst/>
          </a:prstGeom>
          <a:noFill/>
          <a:ln/>
        </p:spPr>
        <p:txBody>
          <a:bodyPr wrap="none" rtlCol="0" anchor="t"/>
          <a:lstStyle/>
          <a:p>
            <a:pPr marL="0" indent="0">
              <a:lnSpc>
                <a:spcPts val="3346"/>
              </a:lnSpc>
              <a:buNone/>
            </a:pPr>
            <a:r>
              <a:rPr lang="en-US" sz="1859" kern="0" spc="-37" dirty="0">
                <a:solidFill>
                  <a:srgbClr val="272525"/>
                </a:solidFill>
                <a:latin typeface="Source Sans Pro" pitchFamily="34" charset="0"/>
                <a:ea typeface="Source Sans Pro" pitchFamily="34" charset="-122"/>
                <a:cs typeface="Source Sans Pro" pitchFamily="34" charset="-120"/>
              </a:rPr>
              <a:t>Je i reum eun ~ imnida.</a:t>
            </a:r>
            <a:endParaRPr lang="en-US" sz="1859" dirty="0"/>
          </a:p>
        </p:txBody>
      </p:sp>
      <p:pic>
        <p:nvPicPr>
          <p:cNvPr id="17" name="Image 1" descr="preencoded.png"/>
          <p:cNvPicPr>
            <a:picLocks noChangeAspect="1"/>
          </p:cNvPicPr>
          <p:nvPr/>
        </p:nvPicPr>
        <p:blipFill>
          <a:blip r:embed="rId4"/>
          <a:stretch>
            <a:fillRect/>
          </a:stretch>
        </p:blipFill>
        <p:spPr>
          <a:xfrm>
            <a:off x="0" y="0"/>
            <a:ext cx="5486400" cy="81690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2085174"/>
            <a:ext cx="4721662" cy="761597"/>
          </a:xfrm>
          <a:prstGeom prst="rect">
            <a:avLst/>
          </a:prstGeom>
          <a:noFill/>
          <a:ln/>
        </p:spPr>
        <p:txBody>
          <a:bodyPr wrap="non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Q&amp;A and Wrap-up</a:t>
            </a:r>
            <a:endParaRPr lang="en-US" sz="4647" dirty="0"/>
          </a:p>
        </p:txBody>
      </p:sp>
      <p:sp>
        <p:nvSpPr>
          <p:cNvPr id="5" name="Shape 2"/>
          <p:cNvSpPr/>
          <p:nvPr/>
        </p:nvSpPr>
        <p:spPr>
          <a:xfrm>
            <a:off x="885230" y="3362303"/>
            <a:ext cx="4129326" cy="3272673"/>
          </a:xfrm>
          <a:prstGeom prst="roundRect">
            <a:avLst>
              <a:gd name="adj" fmla="val 2016"/>
            </a:avLst>
          </a:prstGeom>
          <a:solidFill>
            <a:srgbClr val="EBD0FB"/>
          </a:solidFill>
          <a:ln w="7620">
            <a:solidFill>
              <a:srgbClr val="D7A1F7"/>
            </a:solidFill>
            <a:prstDash val="solid"/>
          </a:ln>
        </p:spPr>
      </p:sp>
      <p:sp>
        <p:nvSpPr>
          <p:cNvPr id="6" name="Text 3"/>
          <p:cNvSpPr/>
          <p:nvPr/>
        </p:nvSpPr>
        <p:spPr>
          <a:xfrm>
            <a:off x="1128832" y="3604114"/>
            <a:ext cx="3458528" cy="380799"/>
          </a:xfrm>
          <a:prstGeom prst="rect">
            <a:avLst/>
          </a:prstGeom>
          <a:noFill/>
          <a:ln/>
        </p:spPr>
        <p:txBody>
          <a:bodyPr wrap="none" rtlCol="0" anchor="t"/>
          <a:lstStyle/>
          <a:p>
            <a:pPr marL="0" indent="0">
              <a:lnSpc>
                <a:spcPts val="3021"/>
              </a:lnSpc>
              <a:buNone/>
            </a:pPr>
            <a:r>
              <a:rPr lang="en-US" sz="2324" b="1" kern="0" spc="-46" dirty="0">
                <a:solidFill>
                  <a:srgbClr val="272525"/>
                </a:solidFill>
                <a:latin typeface="adonis-web" pitchFamily="34" charset="0"/>
                <a:ea typeface="adonis-web" pitchFamily="34" charset="-122"/>
                <a:cs typeface="adonis-web" pitchFamily="34" charset="-120"/>
              </a:rPr>
              <a:t>Frequently Asked Questions</a:t>
            </a:r>
            <a:endParaRPr lang="en-US" sz="2324" dirty="0"/>
          </a:p>
        </p:txBody>
      </p:sp>
      <p:sp>
        <p:nvSpPr>
          <p:cNvPr id="7" name="Text 4"/>
          <p:cNvSpPr/>
          <p:nvPr/>
        </p:nvSpPr>
        <p:spPr>
          <a:xfrm>
            <a:off x="1128832" y="4195758"/>
            <a:ext cx="3642122" cy="843619"/>
          </a:xfrm>
          <a:prstGeom prst="rect">
            <a:avLst/>
          </a:prstGeom>
          <a:noFill/>
          <a:ln/>
        </p:spPr>
        <p:txBody>
          <a:bodyPr wrap="square" rtlCol="0" anchor="t"/>
          <a:lstStyle/>
          <a:p>
            <a:pPr marL="0" indent="0">
              <a:lnSpc>
                <a:spcPts val="3346"/>
              </a:lnSpc>
              <a:buNone/>
            </a:pPr>
            <a:r>
              <a:rPr lang="en-US" sz="1859" kern="0" spc="-37" dirty="0">
                <a:solidFill>
                  <a:srgbClr val="272525"/>
                </a:solidFill>
                <a:latin typeface="Source Sans Pro" pitchFamily="34" charset="0"/>
                <a:ea typeface="Source Sans Pro" pitchFamily="34" charset="-122"/>
                <a:cs typeface="Source Sans Pro" pitchFamily="34" charset="-120"/>
              </a:rPr>
              <a:t>We provide answers to frequently asked questions from students.</a:t>
            </a:r>
            <a:endParaRPr lang="en-US" sz="1859" dirty="0"/>
          </a:p>
        </p:txBody>
      </p:sp>
      <p:sp>
        <p:nvSpPr>
          <p:cNvPr id="8" name="Shape 5"/>
          <p:cNvSpPr/>
          <p:nvPr/>
        </p:nvSpPr>
        <p:spPr>
          <a:xfrm>
            <a:off x="5250537" y="3362303"/>
            <a:ext cx="4129326" cy="3272673"/>
          </a:xfrm>
          <a:prstGeom prst="roundRect">
            <a:avLst>
              <a:gd name="adj" fmla="val 2016"/>
            </a:avLst>
          </a:prstGeom>
          <a:solidFill>
            <a:srgbClr val="EBD0FB"/>
          </a:solidFill>
          <a:ln w="7620">
            <a:solidFill>
              <a:srgbClr val="D7A1F7"/>
            </a:solidFill>
            <a:prstDash val="solid"/>
          </a:ln>
        </p:spPr>
      </p:sp>
      <p:sp>
        <p:nvSpPr>
          <p:cNvPr id="9" name="Text 6"/>
          <p:cNvSpPr/>
          <p:nvPr/>
        </p:nvSpPr>
        <p:spPr>
          <a:xfrm>
            <a:off x="5494139" y="3604114"/>
            <a:ext cx="3642122" cy="761597"/>
          </a:xfrm>
          <a:prstGeom prst="rect">
            <a:avLst/>
          </a:prstGeom>
          <a:noFill/>
          <a:ln/>
        </p:spPr>
        <p:txBody>
          <a:bodyPr wrap="square" rtlCol="0" anchor="t"/>
          <a:lstStyle/>
          <a:p>
            <a:pPr marL="0" indent="0">
              <a:lnSpc>
                <a:spcPts val="3021"/>
              </a:lnSpc>
              <a:buNone/>
            </a:pPr>
            <a:r>
              <a:rPr lang="en-US" sz="2324" b="1" kern="0" spc="-46" dirty="0">
                <a:solidFill>
                  <a:srgbClr val="272525"/>
                </a:solidFill>
                <a:latin typeface="adonis-web" pitchFamily="34" charset="0"/>
                <a:ea typeface="adonis-web" pitchFamily="34" charset="-122"/>
                <a:cs typeface="adonis-web" pitchFamily="34" charset="-120"/>
              </a:rPr>
              <a:t>Recommended Learning Resources</a:t>
            </a:r>
            <a:endParaRPr lang="en-US" sz="2324" dirty="0"/>
          </a:p>
        </p:txBody>
      </p:sp>
      <p:sp>
        <p:nvSpPr>
          <p:cNvPr id="10" name="Text 7"/>
          <p:cNvSpPr/>
          <p:nvPr/>
        </p:nvSpPr>
        <p:spPr>
          <a:xfrm>
            <a:off x="5494139" y="4576557"/>
            <a:ext cx="3642122" cy="1265429"/>
          </a:xfrm>
          <a:prstGeom prst="rect">
            <a:avLst/>
          </a:prstGeom>
          <a:noFill/>
          <a:ln/>
        </p:spPr>
        <p:txBody>
          <a:bodyPr wrap="square" rtlCol="0" anchor="t"/>
          <a:lstStyle/>
          <a:p>
            <a:pPr marL="0" indent="0">
              <a:lnSpc>
                <a:spcPts val="3346"/>
              </a:lnSpc>
              <a:buNone/>
            </a:pPr>
            <a:r>
              <a:rPr lang="en-US" sz="1859" kern="0" spc="-37" dirty="0">
                <a:solidFill>
                  <a:srgbClr val="272525"/>
                </a:solidFill>
                <a:latin typeface="Source Sans Pro" pitchFamily="34" charset="0"/>
                <a:ea typeface="Source Sans Pro" pitchFamily="34" charset="-122"/>
                <a:cs typeface="Source Sans Pro" pitchFamily="34" charset="-120"/>
              </a:rPr>
              <a:t>We recommend useful Korean-related videos, websites, apps, etc. and guide you on how to continue learning.</a:t>
            </a:r>
            <a:endParaRPr lang="en-US" sz="1859" dirty="0"/>
          </a:p>
        </p:txBody>
      </p:sp>
      <p:sp>
        <p:nvSpPr>
          <p:cNvPr id="11" name="Shape 8"/>
          <p:cNvSpPr/>
          <p:nvPr/>
        </p:nvSpPr>
        <p:spPr>
          <a:xfrm>
            <a:off x="9615845" y="3362303"/>
            <a:ext cx="4129326" cy="3272673"/>
          </a:xfrm>
          <a:prstGeom prst="roundRect">
            <a:avLst>
              <a:gd name="adj" fmla="val 2016"/>
            </a:avLst>
          </a:prstGeom>
          <a:solidFill>
            <a:srgbClr val="EBD0FB"/>
          </a:solidFill>
          <a:ln w="7620">
            <a:solidFill>
              <a:srgbClr val="D7A1F7"/>
            </a:solidFill>
            <a:prstDash val="solid"/>
          </a:ln>
        </p:spPr>
      </p:sp>
      <p:sp>
        <p:nvSpPr>
          <p:cNvPr id="12" name="Text 9"/>
          <p:cNvSpPr/>
          <p:nvPr/>
        </p:nvSpPr>
        <p:spPr>
          <a:xfrm>
            <a:off x="9859447" y="3604114"/>
            <a:ext cx="3642122" cy="761597"/>
          </a:xfrm>
          <a:prstGeom prst="rect">
            <a:avLst/>
          </a:prstGeom>
          <a:noFill/>
          <a:ln/>
        </p:spPr>
        <p:txBody>
          <a:bodyPr wrap="square" rtlCol="0" anchor="t"/>
          <a:lstStyle/>
          <a:p>
            <a:pPr marL="0" indent="0">
              <a:lnSpc>
                <a:spcPts val="3021"/>
              </a:lnSpc>
              <a:buNone/>
            </a:pPr>
            <a:r>
              <a:rPr lang="en-US" sz="2324" b="1" kern="0" spc="-46" dirty="0">
                <a:solidFill>
                  <a:srgbClr val="272525"/>
                </a:solidFill>
                <a:latin typeface="adonis-web" pitchFamily="34" charset="0"/>
                <a:ea typeface="adonis-web" pitchFamily="34" charset="-122"/>
                <a:cs typeface="adonis-web" pitchFamily="34" charset="-120"/>
              </a:rPr>
              <a:t>Answers to Questions Not Covered in Class</a:t>
            </a:r>
            <a:endParaRPr lang="en-US" sz="2324" dirty="0"/>
          </a:p>
        </p:txBody>
      </p:sp>
      <p:sp>
        <p:nvSpPr>
          <p:cNvPr id="13" name="Text 10"/>
          <p:cNvSpPr/>
          <p:nvPr/>
        </p:nvSpPr>
        <p:spPr>
          <a:xfrm>
            <a:off x="9859447" y="4576557"/>
            <a:ext cx="3642122" cy="1265429"/>
          </a:xfrm>
          <a:prstGeom prst="rect">
            <a:avLst/>
          </a:prstGeom>
          <a:noFill/>
          <a:ln/>
        </p:spPr>
        <p:txBody>
          <a:bodyPr wrap="square" rtlCol="0" anchor="t"/>
          <a:lstStyle/>
          <a:p>
            <a:pPr marL="0" indent="0">
              <a:lnSpc>
                <a:spcPts val="3346"/>
              </a:lnSpc>
              <a:buNone/>
            </a:pPr>
            <a:r>
              <a:rPr lang="en-US" sz="1859" kern="0" spc="-37" dirty="0">
                <a:solidFill>
                  <a:srgbClr val="272525"/>
                </a:solidFill>
                <a:latin typeface="Source Sans Pro" pitchFamily="34" charset="0"/>
                <a:ea typeface="Source Sans Pro" pitchFamily="34" charset="-122"/>
                <a:cs typeface="Source Sans Pro" pitchFamily="34" charset="-120"/>
              </a:rPr>
              <a:t>Feel free to ask any questions you may have not covered in previous classes, and we'll provide detailed answers.</a:t>
            </a:r>
            <a:endParaRPr lang="en-US" sz="185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62846" y="812654"/>
            <a:ext cx="7418308" cy="1781551"/>
          </a:xfrm>
          <a:prstGeom prst="rect">
            <a:avLst/>
          </a:prstGeom>
          <a:noFill/>
          <a:ln/>
        </p:spPr>
        <p:txBody>
          <a:bodyPr wrap="square" rtlCol="0" anchor="t"/>
          <a:lstStyle/>
          <a:p>
            <a:pPr marL="0" indent="0">
              <a:lnSpc>
                <a:spcPts val="7067"/>
              </a:lnSpc>
              <a:buNone/>
            </a:pPr>
            <a:r>
              <a:rPr lang="en-US" sz="5436" b="1" kern="0" spc="-109" dirty="0">
                <a:solidFill>
                  <a:srgbClr val="FF75D3"/>
                </a:solidFill>
                <a:latin typeface="adonis-web" pitchFamily="34" charset="0"/>
                <a:ea typeface="adonis-web" pitchFamily="34" charset="-122"/>
                <a:cs typeface="adonis-web" pitchFamily="34" charset="-120"/>
              </a:rPr>
              <a:t>Basic Knowledge of Korean Language</a:t>
            </a:r>
            <a:endParaRPr lang="en-US" sz="5436" dirty="0"/>
          </a:p>
        </p:txBody>
      </p:sp>
      <p:sp>
        <p:nvSpPr>
          <p:cNvPr id="5" name="Shape 2"/>
          <p:cNvSpPr/>
          <p:nvPr/>
        </p:nvSpPr>
        <p:spPr>
          <a:xfrm>
            <a:off x="862846" y="3150866"/>
            <a:ext cx="517684" cy="513877"/>
          </a:xfrm>
          <a:prstGeom prst="roundRect">
            <a:avLst>
              <a:gd name="adj" fmla="val 10676"/>
            </a:avLst>
          </a:prstGeom>
          <a:solidFill>
            <a:srgbClr val="EBD0FB"/>
          </a:solidFill>
          <a:ln w="7620">
            <a:solidFill>
              <a:srgbClr val="D7A1F7"/>
            </a:solidFill>
            <a:prstDash val="solid"/>
          </a:ln>
        </p:spPr>
      </p:sp>
      <p:sp>
        <p:nvSpPr>
          <p:cNvPr id="6" name="Text 3"/>
          <p:cNvSpPr/>
          <p:nvPr/>
        </p:nvSpPr>
        <p:spPr>
          <a:xfrm>
            <a:off x="1025962" y="3185141"/>
            <a:ext cx="191333" cy="445329"/>
          </a:xfrm>
          <a:prstGeom prst="rect">
            <a:avLst/>
          </a:prstGeom>
          <a:noFill/>
          <a:ln/>
        </p:spPr>
        <p:txBody>
          <a:bodyPr wrap="none" rtlCol="0" anchor="t"/>
          <a:lstStyle/>
          <a:p>
            <a:pPr marL="0" indent="0" algn="ctr">
              <a:lnSpc>
                <a:spcPts val="3533"/>
              </a:lnSpc>
              <a:buNone/>
            </a:pPr>
            <a:r>
              <a:rPr lang="en-US" sz="2718" b="1" kern="0" spc="-54" dirty="0">
                <a:solidFill>
                  <a:srgbClr val="272525"/>
                </a:solidFill>
                <a:latin typeface="adonis-web" pitchFamily="34" charset="0"/>
                <a:ea typeface="adonis-web" pitchFamily="34" charset="-122"/>
                <a:cs typeface="adonis-web" pitchFamily="34" charset="-120"/>
              </a:rPr>
              <a:t>1</a:t>
            </a:r>
            <a:endParaRPr lang="en-US" sz="2718" dirty="0"/>
          </a:p>
        </p:txBody>
      </p:sp>
      <p:sp>
        <p:nvSpPr>
          <p:cNvPr id="7" name="Text 4"/>
          <p:cNvSpPr/>
          <p:nvPr/>
        </p:nvSpPr>
        <p:spPr>
          <a:xfrm>
            <a:off x="1610558" y="3222251"/>
            <a:ext cx="2301121" cy="371107"/>
          </a:xfrm>
          <a:prstGeom prst="rect">
            <a:avLst/>
          </a:prstGeom>
          <a:noFill/>
          <a:ln/>
        </p:spPr>
        <p:txBody>
          <a:bodyPr wrap="none" rtlCol="0" anchor="t"/>
          <a:lstStyle/>
          <a:p>
            <a:pPr marL="0" indent="0">
              <a:lnSpc>
                <a:spcPts val="2944"/>
              </a:lnSpc>
              <a:buNone/>
            </a:pPr>
            <a:r>
              <a:rPr lang="en-US" sz="2265" b="1" kern="0" spc="-45" dirty="0">
                <a:solidFill>
                  <a:srgbClr val="272525"/>
                </a:solidFill>
                <a:latin typeface="adonis-web" pitchFamily="34" charset="0"/>
                <a:ea typeface="adonis-web" pitchFamily="34" charset="-122"/>
                <a:cs typeface="adonis-web" pitchFamily="34" charset="-120"/>
              </a:rPr>
              <a:t>Korean Alphabet</a:t>
            </a:r>
            <a:endParaRPr lang="en-US" sz="2265" dirty="0"/>
          </a:p>
        </p:txBody>
      </p:sp>
      <p:sp>
        <p:nvSpPr>
          <p:cNvPr id="8" name="Text 5"/>
          <p:cNvSpPr/>
          <p:nvPr/>
        </p:nvSpPr>
        <p:spPr>
          <a:xfrm>
            <a:off x="1610558" y="3798886"/>
            <a:ext cx="2846427" cy="1644691"/>
          </a:xfrm>
          <a:prstGeom prst="rect">
            <a:avLst/>
          </a:prstGeom>
          <a:noFill/>
          <a:ln/>
        </p:spPr>
        <p:txBody>
          <a:bodyPr wrap="square" rtlCol="0" anchor="t"/>
          <a:lstStyle/>
          <a:p>
            <a:pPr marL="0" indent="0">
              <a:lnSpc>
                <a:spcPts val="3262"/>
              </a:lnSpc>
              <a:buNone/>
            </a:pPr>
            <a:r>
              <a:rPr lang="en-US" sz="1812" kern="0" spc="-36" dirty="0">
                <a:solidFill>
                  <a:srgbClr val="272525"/>
                </a:solidFill>
                <a:latin typeface="Source Sans Pro" pitchFamily="34" charset="0"/>
                <a:ea typeface="Source Sans Pro" pitchFamily="34" charset="-122"/>
                <a:cs typeface="Source Sans Pro" pitchFamily="34" charset="-120"/>
              </a:rPr>
              <a:t>Learn about the shape and pronunciation of the Korean alphabet and understand basic words and sentences.</a:t>
            </a:r>
            <a:endParaRPr lang="en-US" sz="1812" dirty="0"/>
          </a:p>
        </p:txBody>
      </p:sp>
      <p:sp>
        <p:nvSpPr>
          <p:cNvPr id="9" name="Shape 6"/>
          <p:cNvSpPr/>
          <p:nvPr/>
        </p:nvSpPr>
        <p:spPr>
          <a:xfrm>
            <a:off x="4687014" y="3150866"/>
            <a:ext cx="517684" cy="513877"/>
          </a:xfrm>
          <a:prstGeom prst="roundRect">
            <a:avLst>
              <a:gd name="adj" fmla="val 10676"/>
            </a:avLst>
          </a:prstGeom>
          <a:solidFill>
            <a:srgbClr val="EBD0FB"/>
          </a:solidFill>
          <a:ln w="7620">
            <a:solidFill>
              <a:srgbClr val="D7A1F7"/>
            </a:solidFill>
            <a:prstDash val="solid"/>
          </a:ln>
        </p:spPr>
      </p:sp>
      <p:sp>
        <p:nvSpPr>
          <p:cNvPr id="10" name="Text 7"/>
          <p:cNvSpPr/>
          <p:nvPr/>
        </p:nvSpPr>
        <p:spPr>
          <a:xfrm>
            <a:off x="4850130" y="3185141"/>
            <a:ext cx="191333" cy="445329"/>
          </a:xfrm>
          <a:prstGeom prst="rect">
            <a:avLst/>
          </a:prstGeom>
          <a:noFill/>
          <a:ln/>
        </p:spPr>
        <p:txBody>
          <a:bodyPr wrap="none" rtlCol="0" anchor="t"/>
          <a:lstStyle/>
          <a:p>
            <a:pPr marL="0" indent="0" algn="ctr">
              <a:lnSpc>
                <a:spcPts val="3533"/>
              </a:lnSpc>
              <a:buNone/>
            </a:pPr>
            <a:r>
              <a:rPr lang="en-US" sz="2718" b="1" kern="0" spc="-54" dirty="0">
                <a:solidFill>
                  <a:srgbClr val="272525"/>
                </a:solidFill>
                <a:latin typeface="adonis-web" pitchFamily="34" charset="0"/>
                <a:ea typeface="adonis-web" pitchFamily="34" charset="-122"/>
                <a:cs typeface="adonis-web" pitchFamily="34" charset="-120"/>
              </a:rPr>
              <a:t>2</a:t>
            </a:r>
            <a:endParaRPr lang="en-US" sz="2718" dirty="0"/>
          </a:p>
        </p:txBody>
      </p:sp>
      <p:sp>
        <p:nvSpPr>
          <p:cNvPr id="11" name="Text 8"/>
          <p:cNvSpPr/>
          <p:nvPr/>
        </p:nvSpPr>
        <p:spPr>
          <a:xfrm>
            <a:off x="5434727" y="3222251"/>
            <a:ext cx="2846427" cy="742215"/>
          </a:xfrm>
          <a:prstGeom prst="rect">
            <a:avLst/>
          </a:prstGeom>
          <a:noFill/>
          <a:ln/>
        </p:spPr>
        <p:txBody>
          <a:bodyPr wrap="square" rtlCol="0" anchor="t"/>
          <a:lstStyle/>
          <a:p>
            <a:pPr marL="0" indent="0">
              <a:lnSpc>
                <a:spcPts val="2944"/>
              </a:lnSpc>
              <a:buNone/>
            </a:pPr>
            <a:r>
              <a:rPr lang="en-US" sz="2265" b="1" kern="0" spc="-45" dirty="0">
                <a:solidFill>
                  <a:srgbClr val="272525"/>
                </a:solidFill>
                <a:latin typeface="adonis-web" pitchFamily="34" charset="0"/>
                <a:ea typeface="adonis-web" pitchFamily="34" charset="-122"/>
                <a:cs typeface="adonis-web" pitchFamily="34" charset="-120"/>
              </a:rPr>
              <a:t>Greetings and Expressions</a:t>
            </a:r>
            <a:endParaRPr lang="en-US" sz="2265" dirty="0"/>
          </a:p>
        </p:txBody>
      </p:sp>
      <p:sp>
        <p:nvSpPr>
          <p:cNvPr id="12" name="Text 9"/>
          <p:cNvSpPr/>
          <p:nvPr/>
        </p:nvSpPr>
        <p:spPr>
          <a:xfrm>
            <a:off x="5434727" y="4169993"/>
            <a:ext cx="2846427" cy="1233518"/>
          </a:xfrm>
          <a:prstGeom prst="rect">
            <a:avLst/>
          </a:prstGeom>
          <a:noFill/>
          <a:ln/>
        </p:spPr>
        <p:txBody>
          <a:bodyPr wrap="square" rtlCol="0" anchor="t"/>
          <a:lstStyle/>
          <a:p>
            <a:pPr marL="0" indent="0">
              <a:lnSpc>
                <a:spcPts val="3262"/>
              </a:lnSpc>
              <a:buNone/>
            </a:pPr>
            <a:r>
              <a:rPr lang="en-US" sz="1812" kern="0" spc="-36" dirty="0">
                <a:solidFill>
                  <a:srgbClr val="272525"/>
                </a:solidFill>
                <a:latin typeface="Source Sans Pro" pitchFamily="34" charset="0"/>
                <a:ea typeface="Source Sans Pro" pitchFamily="34" charset="-122"/>
                <a:cs typeface="Source Sans Pro" pitchFamily="34" charset="-120"/>
              </a:rPr>
              <a:t>Learn the most basic greetings and expressions necessary for conversation in Korea.</a:t>
            </a:r>
            <a:endParaRPr lang="en-US" sz="1812" dirty="0"/>
          </a:p>
        </p:txBody>
      </p:sp>
      <p:sp>
        <p:nvSpPr>
          <p:cNvPr id="13" name="Shape 10"/>
          <p:cNvSpPr/>
          <p:nvPr/>
        </p:nvSpPr>
        <p:spPr>
          <a:xfrm>
            <a:off x="862846" y="5885951"/>
            <a:ext cx="517684" cy="513877"/>
          </a:xfrm>
          <a:prstGeom prst="roundRect">
            <a:avLst>
              <a:gd name="adj" fmla="val 10676"/>
            </a:avLst>
          </a:prstGeom>
          <a:solidFill>
            <a:srgbClr val="EBD0FB"/>
          </a:solidFill>
          <a:ln w="7620">
            <a:solidFill>
              <a:srgbClr val="D7A1F7"/>
            </a:solidFill>
            <a:prstDash val="solid"/>
          </a:ln>
        </p:spPr>
      </p:sp>
      <p:sp>
        <p:nvSpPr>
          <p:cNvPr id="14" name="Text 11"/>
          <p:cNvSpPr/>
          <p:nvPr/>
        </p:nvSpPr>
        <p:spPr>
          <a:xfrm>
            <a:off x="1025962" y="5920225"/>
            <a:ext cx="191333" cy="445329"/>
          </a:xfrm>
          <a:prstGeom prst="rect">
            <a:avLst/>
          </a:prstGeom>
          <a:noFill/>
          <a:ln/>
        </p:spPr>
        <p:txBody>
          <a:bodyPr wrap="none" rtlCol="0" anchor="t"/>
          <a:lstStyle/>
          <a:p>
            <a:pPr marL="0" indent="0" algn="ctr">
              <a:lnSpc>
                <a:spcPts val="3533"/>
              </a:lnSpc>
              <a:buNone/>
            </a:pPr>
            <a:r>
              <a:rPr lang="en-US" sz="2718" b="1" kern="0" spc="-54" dirty="0">
                <a:solidFill>
                  <a:srgbClr val="272525"/>
                </a:solidFill>
                <a:latin typeface="adonis-web" pitchFamily="34" charset="0"/>
                <a:ea typeface="adonis-web" pitchFamily="34" charset="-122"/>
                <a:cs typeface="adonis-web" pitchFamily="34" charset="-120"/>
              </a:rPr>
              <a:t>3</a:t>
            </a:r>
            <a:endParaRPr lang="en-US" sz="2718" dirty="0"/>
          </a:p>
        </p:txBody>
      </p:sp>
      <p:sp>
        <p:nvSpPr>
          <p:cNvPr id="15" name="Text 12"/>
          <p:cNvSpPr/>
          <p:nvPr/>
        </p:nvSpPr>
        <p:spPr>
          <a:xfrm>
            <a:off x="1610558" y="5957336"/>
            <a:ext cx="2301121" cy="371107"/>
          </a:xfrm>
          <a:prstGeom prst="rect">
            <a:avLst/>
          </a:prstGeom>
          <a:noFill/>
          <a:ln/>
        </p:spPr>
        <p:txBody>
          <a:bodyPr wrap="none" rtlCol="0" anchor="t"/>
          <a:lstStyle/>
          <a:p>
            <a:pPr marL="0" indent="0">
              <a:lnSpc>
                <a:spcPts val="2944"/>
              </a:lnSpc>
              <a:buNone/>
            </a:pPr>
            <a:r>
              <a:rPr lang="en-US" sz="2265" b="1" kern="0" spc="-45" dirty="0">
                <a:solidFill>
                  <a:srgbClr val="272525"/>
                </a:solidFill>
                <a:latin typeface="adonis-web" pitchFamily="34" charset="0"/>
                <a:ea typeface="adonis-web" pitchFamily="34" charset="-122"/>
                <a:cs typeface="adonis-web" pitchFamily="34" charset="-120"/>
              </a:rPr>
              <a:t>Numbers and Time</a:t>
            </a:r>
            <a:endParaRPr lang="en-US" sz="2265" dirty="0"/>
          </a:p>
        </p:txBody>
      </p:sp>
      <p:sp>
        <p:nvSpPr>
          <p:cNvPr id="16" name="Text 13"/>
          <p:cNvSpPr/>
          <p:nvPr/>
        </p:nvSpPr>
        <p:spPr>
          <a:xfrm>
            <a:off x="1610558" y="6533971"/>
            <a:ext cx="6670596" cy="822345"/>
          </a:xfrm>
          <a:prstGeom prst="rect">
            <a:avLst/>
          </a:prstGeom>
          <a:noFill/>
          <a:ln/>
        </p:spPr>
        <p:txBody>
          <a:bodyPr wrap="square" rtlCol="0" anchor="t"/>
          <a:lstStyle/>
          <a:p>
            <a:pPr marL="0" indent="0">
              <a:lnSpc>
                <a:spcPts val="3262"/>
              </a:lnSpc>
              <a:buNone/>
            </a:pPr>
            <a:r>
              <a:rPr lang="en-US" sz="1812" kern="0" spc="-36" dirty="0">
                <a:solidFill>
                  <a:srgbClr val="272525"/>
                </a:solidFill>
                <a:latin typeface="Source Sans Pro" pitchFamily="34" charset="0"/>
                <a:ea typeface="Source Sans Pro" pitchFamily="34" charset="-122"/>
                <a:cs typeface="Source Sans Pro" pitchFamily="34" charset="-120"/>
              </a:rPr>
              <a:t>Learn how to express numbers and time in Korean and understand various customs applied in Korean society.</a:t>
            </a:r>
            <a:endParaRPr lang="en-US" sz="1812" dirty="0"/>
          </a:p>
        </p:txBody>
      </p:sp>
      <p:pic>
        <p:nvPicPr>
          <p:cNvPr id="17"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926705"/>
            <a:ext cx="8313658" cy="761597"/>
          </a:xfrm>
          <a:prstGeom prst="rect">
            <a:avLst/>
          </a:prstGeom>
          <a:noFill/>
          <a:ln/>
        </p:spPr>
        <p:txBody>
          <a:bodyPr wrap="non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안녕하세요? 제 이름은 맥스입니다. </a:t>
            </a:r>
            <a:endParaRPr lang="en-US" sz="4647" dirty="0"/>
          </a:p>
        </p:txBody>
      </p:sp>
      <p:sp>
        <p:nvSpPr>
          <p:cNvPr id="5" name="Text 2"/>
          <p:cNvSpPr/>
          <p:nvPr/>
        </p:nvSpPr>
        <p:spPr>
          <a:xfrm>
            <a:off x="885230" y="1922549"/>
            <a:ext cx="5946458" cy="761597"/>
          </a:xfrm>
          <a:prstGeom prst="rect">
            <a:avLst/>
          </a:prstGeom>
          <a:noFill/>
          <a:ln/>
        </p:spPr>
        <p:txBody>
          <a:bodyPr wrap="non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Hello? My name is Max. </a:t>
            </a:r>
            <a:endParaRPr lang="en-US" sz="4647" dirty="0"/>
          </a:p>
        </p:txBody>
      </p:sp>
      <p:sp>
        <p:nvSpPr>
          <p:cNvPr id="6" name="Text 3"/>
          <p:cNvSpPr/>
          <p:nvPr/>
        </p:nvSpPr>
        <p:spPr>
          <a:xfrm>
            <a:off x="885230" y="3199678"/>
            <a:ext cx="12859941" cy="527351"/>
          </a:xfrm>
          <a:prstGeom prst="rect">
            <a:avLst/>
          </a:prstGeom>
          <a:noFill/>
          <a:ln/>
        </p:spPr>
        <p:txBody>
          <a:bodyPr wrap="none" rtlCol="0" anchor="t"/>
          <a:lstStyle/>
          <a:p>
            <a:pPr marL="0" indent="0">
              <a:lnSpc>
                <a:spcPts val="4183"/>
              </a:lnSpc>
              <a:buNone/>
            </a:pPr>
            <a:r>
              <a:rPr lang="en-US" sz="2324" b="1" kern="0" spc="-37" dirty="0">
                <a:solidFill>
                  <a:srgbClr val="272525"/>
                </a:solidFill>
                <a:latin typeface="Source Sans Pro" pitchFamily="34" charset="0"/>
                <a:ea typeface="Source Sans Pro" pitchFamily="34" charset="-122"/>
                <a:cs typeface="Source Sans Pro" pitchFamily="34" charset="-120"/>
              </a:rPr>
              <a:t>A sentence consists of one or more words.</a:t>
            </a:r>
            <a:endParaRPr lang="en-US" sz="2324" dirty="0"/>
          </a:p>
        </p:txBody>
      </p:sp>
      <p:sp>
        <p:nvSpPr>
          <p:cNvPr id="7" name="Text 4"/>
          <p:cNvSpPr/>
          <p:nvPr/>
        </p:nvSpPr>
        <p:spPr>
          <a:xfrm>
            <a:off x="885230" y="4019896"/>
            <a:ext cx="12859941" cy="1054701"/>
          </a:xfrm>
          <a:prstGeom prst="rect">
            <a:avLst/>
          </a:prstGeom>
          <a:noFill/>
          <a:ln/>
        </p:spPr>
        <p:txBody>
          <a:bodyPr wrap="square" rtlCol="0" anchor="t"/>
          <a:lstStyle/>
          <a:p>
            <a:pPr marL="0" indent="0">
              <a:lnSpc>
                <a:spcPts val="4183"/>
              </a:lnSpc>
              <a:buNone/>
            </a:pPr>
            <a:r>
              <a:rPr lang="en-US" sz="2324" kern="0" spc="-37" dirty="0">
                <a:solidFill>
                  <a:srgbClr val="272525"/>
                </a:solidFill>
                <a:latin typeface="Source Sans Pro" pitchFamily="34" charset="0"/>
                <a:ea typeface="Source Sans Pro" pitchFamily="34" charset="-122"/>
                <a:cs typeface="Source Sans Pro" pitchFamily="34" charset="-120"/>
              </a:rPr>
              <a:t>제, 이름은, 맥스입니다</a:t>
            </a:r>
            <a:r>
              <a:rPr lang="en-US" sz="2324" b="1" kern="0" spc="-37" dirty="0">
                <a:solidFill>
                  <a:srgbClr val="272525"/>
                </a:solidFill>
                <a:latin typeface="Source Sans Pro" pitchFamily="34" charset="0"/>
                <a:ea typeface="Source Sans Pro" pitchFamily="34" charset="-122"/>
                <a:cs typeface="Source Sans Pro" pitchFamily="34" charset="-120"/>
              </a:rPr>
              <a:t>
</a:t>
            </a:r>
            <a:r>
              <a:rPr lang="en-US" sz="2324" kern="0" spc="-37" dirty="0">
                <a:solidFill>
                  <a:srgbClr val="272525"/>
                </a:solidFill>
                <a:latin typeface="Source Sans Pro" pitchFamily="34" charset="0"/>
                <a:ea typeface="Source Sans Pro" pitchFamily="34" charset="-122"/>
                <a:cs typeface="Source Sans Pro" pitchFamily="34" charset="-120"/>
              </a:rPr>
              <a:t>A word is made up of several letters.</a:t>
            </a:r>
            <a:endParaRPr lang="en-US" sz="2324" dirty="0"/>
          </a:p>
        </p:txBody>
      </p:sp>
      <p:sp>
        <p:nvSpPr>
          <p:cNvPr id="8" name="Text 5"/>
          <p:cNvSpPr/>
          <p:nvPr/>
        </p:nvSpPr>
        <p:spPr>
          <a:xfrm>
            <a:off x="885230" y="5367464"/>
            <a:ext cx="12859941" cy="1054701"/>
          </a:xfrm>
          <a:prstGeom prst="rect">
            <a:avLst/>
          </a:prstGeom>
          <a:noFill/>
          <a:ln/>
        </p:spPr>
        <p:txBody>
          <a:bodyPr wrap="square" rtlCol="0" anchor="t"/>
          <a:lstStyle/>
          <a:p>
            <a:pPr marL="0" indent="0">
              <a:lnSpc>
                <a:spcPts val="4183"/>
              </a:lnSpc>
              <a:buNone/>
            </a:pPr>
            <a:r>
              <a:rPr lang="en-US" sz="2324" kern="0" spc="-37" dirty="0">
                <a:solidFill>
                  <a:srgbClr val="272525"/>
                </a:solidFill>
                <a:latin typeface="Source Sans Pro" pitchFamily="34" charset="0"/>
                <a:ea typeface="Source Sans Pro" pitchFamily="34" charset="-122"/>
                <a:cs typeface="Source Sans Pro" pitchFamily="34" charset="-120"/>
              </a:rPr>
              <a:t>이, 름, 은, 맥, 스, 입, 니, 다</a:t>
            </a:r>
            <a:r>
              <a:rPr lang="en-US" sz="2324" b="1" kern="0" spc="-37" dirty="0">
                <a:solidFill>
                  <a:srgbClr val="272525"/>
                </a:solidFill>
                <a:latin typeface="Source Sans Pro" pitchFamily="34" charset="0"/>
                <a:ea typeface="Source Sans Pro" pitchFamily="34" charset="-122"/>
                <a:cs typeface="Source Sans Pro" pitchFamily="34" charset="-120"/>
              </a:rPr>
              <a:t>
</a:t>
            </a:r>
            <a:r>
              <a:rPr lang="en-US" sz="2324" kern="0" spc="-37" dirty="0">
                <a:solidFill>
                  <a:srgbClr val="272525"/>
                </a:solidFill>
                <a:latin typeface="Source Sans Pro" pitchFamily="34" charset="0"/>
                <a:ea typeface="Source Sans Pro" pitchFamily="34" charset="-122"/>
                <a:cs typeface="Source Sans Pro" pitchFamily="34" charset="-120"/>
              </a:rPr>
              <a:t>Letters consist of a combination of consonants and vowels.</a:t>
            </a:r>
            <a:endParaRPr lang="en-US" sz="2324" dirty="0"/>
          </a:p>
        </p:txBody>
      </p:sp>
      <p:sp>
        <p:nvSpPr>
          <p:cNvPr id="9" name="Text 6"/>
          <p:cNvSpPr/>
          <p:nvPr/>
        </p:nvSpPr>
        <p:spPr>
          <a:xfrm>
            <a:off x="885230" y="6715033"/>
            <a:ext cx="12859941" cy="527351"/>
          </a:xfrm>
          <a:prstGeom prst="rect">
            <a:avLst/>
          </a:prstGeom>
          <a:noFill/>
          <a:ln/>
        </p:spPr>
        <p:txBody>
          <a:bodyPr wrap="none" rtlCol="0" anchor="t"/>
          <a:lstStyle/>
          <a:p>
            <a:pPr marL="0" indent="0">
              <a:lnSpc>
                <a:spcPts val="4183"/>
              </a:lnSpc>
              <a:buNone/>
            </a:pPr>
            <a:r>
              <a:rPr lang="en-US" sz="2324" b="1" kern="0" spc="-37" dirty="0">
                <a:solidFill>
                  <a:srgbClr val="272525"/>
                </a:solidFill>
                <a:latin typeface="Source Sans Pro" pitchFamily="34" charset="0"/>
                <a:ea typeface="Source Sans Pro" pitchFamily="34" charset="-122"/>
                <a:cs typeface="Source Sans Pro" pitchFamily="34" charset="-120"/>
              </a:rPr>
              <a:t>ㅇ, ㅣ, ㄹ, ㅡ, ㅁ</a:t>
            </a:r>
            <a:endParaRPr lang="en-US" sz="232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2069337"/>
            <a:ext cx="9065419" cy="761597"/>
          </a:xfrm>
          <a:prstGeom prst="rect">
            <a:avLst/>
          </a:prstGeom>
          <a:noFill/>
          <a:ln/>
        </p:spPr>
        <p:txBody>
          <a:bodyPr wrap="non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We will learn consonants and vowels. </a:t>
            </a:r>
            <a:endParaRPr lang="en-US" sz="4647" dirty="0"/>
          </a:p>
        </p:txBody>
      </p:sp>
      <p:sp>
        <p:nvSpPr>
          <p:cNvPr id="5" name="Text 2"/>
          <p:cNvSpPr/>
          <p:nvPr/>
        </p:nvSpPr>
        <p:spPr>
          <a:xfrm>
            <a:off x="885230" y="3065181"/>
            <a:ext cx="10335697" cy="761597"/>
          </a:xfrm>
          <a:prstGeom prst="rect">
            <a:avLst/>
          </a:prstGeom>
          <a:noFill/>
          <a:ln/>
        </p:spPr>
        <p:txBody>
          <a:bodyPr wrap="non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So we can read and make one single letter. </a:t>
            </a:r>
            <a:endParaRPr lang="en-US" sz="4647" dirty="0"/>
          </a:p>
        </p:txBody>
      </p:sp>
      <p:sp>
        <p:nvSpPr>
          <p:cNvPr id="6" name="Text 3"/>
          <p:cNvSpPr/>
          <p:nvPr/>
        </p:nvSpPr>
        <p:spPr>
          <a:xfrm>
            <a:off x="885230" y="4342310"/>
            <a:ext cx="10190917" cy="761597"/>
          </a:xfrm>
          <a:prstGeom prst="rect">
            <a:avLst/>
          </a:prstGeom>
          <a:noFill/>
          <a:ln/>
        </p:spPr>
        <p:txBody>
          <a:bodyPr wrap="non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Then we will learn several kinds of words. </a:t>
            </a:r>
            <a:endParaRPr lang="en-US" sz="4647" dirty="0"/>
          </a:p>
        </p:txBody>
      </p:sp>
      <p:sp>
        <p:nvSpPr>
          <p:cNvPr id="7" name="Text 4"/>
          <p:cNvSpPr/>
          <p:nvPr/>
        </p:nvSpPr>
        <p:spPr>
          <a:xfrm>
            <a:off x="885230" y="5338154"/>
            <a:ext cx="9068157" cy="761597"/>
          </a:xfrm>
          <a:prstGeom prst="rect">
            <a:avLst/>
          </a:prstGeom>
          <a:noFill/>
          <a:ln/>
        </p:spPr>
        <p:txBody>
          <a:bodyPr wrap="non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Finally, we will learn a few sentences. </a:t>
            </a:r>
            <a:endParaRPr lang="en-US" sz="464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1999016"/>
            <a:ext cx="6502003" cy="761597"/>
          </a:xfrm>
          <a:prstGeom prst="rect">
            <a:avLst/>
          </a:prstGeom>
          <a:noFill/>
          <a:ln/>
        </p:spPr>
        <p:txBody>
          <a:bodyPr wrap="none" rtlCol="0" anchor="t"/>
          <a:lstStyle/>
          <a:p>
            <a:pPr marL="0" indent="0">
              <a:lnSpc>
                <a:spcPts val="6042"/>
              </a:lnSpc>
              <a:buNone/>
            </a:pPr>
            <a:r>
              <a:rPr lang="en-US" sz="4647" b="1" kern="0" spc="-93" dirty="0">
                <a:solidFill>
                  <a:srgbClr val="FF75D3"/>
                </a:solidFill>
                <a:latin typeface="adonis-web" pitchFamily="34" charset="0"/>
                <a:ea typeface="adonis-web" pitchFamily="34" charset="-122"/>
                <a:cs typeface="adonis-web" pitchFamily="34" charset="-120"/>
              </a:rPr>
              <a:t>Learn the Korean Alphabet</a:t>
            </a:r>
            <a:endParaRPr lang="en-US" sz="4647" dirty="0"/>
          </a:p>
        </p:txBody>
      </p:sp>
      <p:sp>
        <p:nvSpPr>
          <p:cNvPr id="5" name="Text 2"/>
          <p:cNvSpPr/>
          <p:nvPr/>
        </p:nvSpPr>
        <p:spPr>
          <a:xfrm>
            <a:off x="885230" y="3112101"/>
            <a:ext cx="7373541" cy="1265429"/>
          </a:xfrm>
          <a:prstGeom prst="rect">
            <a:avLst/>
          </a:prstGeom>
          <a:noFill/>
          <a:ln/>
        </p:spPr>
        <p:txBody>
          <a:bodyPr wrap="square" rtlCol="0" anchor="t"/>
          <a:lstStyle/>
          <a:p>
            <a:pPr marL="0" indent="0">
              <a:lnSpc>
                <a:spcPts val="3346"/>
              </a:lnSpc>
              <a:buNone/>
            </a:pPr>
            <a:r>
              <a:rPr lang="en-US" sz="1859" kern="0" spc="-37" dirty="0">
                <a:solidFill>
                  <a:srgbClr val="272525"/>
                </a:solidFill>
                <a:latin typeface="Source Sans Pro" pitchFamily="34" charset="0"/>
                <a:ea typeface="Source Sans Pro" pitchFamily="34" charset="-122"/>
                <a:cs typeface="Source Sans Pro" pitchFamily="34" charset="-120"/>
              </a:rPr>
              <a:t>The Korean alphabet, or Hangul, was created in the 15th century and is known for its scientific and efficient design. In this card, we will cover the basics of the Korean alphabet and provide resources for learning it.</a:t>
            </a:r>
            <a:endParaRPr lang="en-US" sz="1859" dirty="0"/>
          </a:p>
        </p:txBody>
      </p:sp>
      <p:sp>
        <p:nvSpPr>
          <p:cNvPr id="6" name="Text 3"/>
          <p:cNvSpPr/>
          <p:nvPr/>
        </p:nvSpPr>
        <p:spPr>
          <a:xfrm>
            <a:off x="1262896" y="4670397"/>
            <a:ext cx="6995874" cy="421810"/>
          </a:xfrm>
          <a:prstGeom prst="rect">
            <a:avLst/>
          </a:prstGeom>
          <a:noFill/>
          <a:ln/>
        </p:spPr>
        <p:txBody>
          <a:bodyPr wrap="none" rtlCol="0" anchor="t"/>
          <a:lstStyle/>
          <a:p>
            <a:pPr marL="342900" indent="-342900" algn="l">
              <a:lnSpc>
                <a:spcPts val="3346"/>
              </a:lnSpc>
              <a:buSzPct val="100000"/>
              <a:buChar char="•"/>
            </a:pPr>
            <a:r>
              <a:rPr lang="en-US" sz="1859" kern="0" spc="-37" dirty="0">
                <a:solidFill>
                  <a:srgbClr val="272525"/>
                </a:solidFill>
                <a:latin typeface="Source Sans Pro" pitchFamily="34" charset="0"/>
                <a:ea typeface="Source Sans Pro" pitchFamily="34" charset="-122"/>
                <a:cs typeface="Source Sans Pro" pitchFamily="34" charset="-120"/>
              </a:rPr>
              <a:t>Learn the 14 consonants and 10 vowels</a:t>
            </a:r>
            <a:endParaRPr lang="en-US" sz="1859" dirty="0"/>
          </a:p>
        </p:txBody>
      </p:sp>
      <p:sp>
        <p:nvSpPr>
          <p:cNvPr id="7" name="Text 4"/>
          <p:cNvSpPr/>
          <p:nvPr/>
        </p:nvSpPr>
        <p:spPr>
          <a:xfrm>
            <a:off x="1262896" y="5209330"/>
            <a:ext cx="6995874" cy="421810"/>
          </a:xfrm>
          <a:prstGeom prst="rect">
            <a:avLst/>
          </a:prstGeom>
          <a:noFill/>
          <a:ln/>
        </p:spPr>
        <p:txBody>
          <a:bodyPr wrap="none" rtlCol="0" anchor="t"/>
          <a:lstStyle/>
          <a:p>
            <a:pPr marL="342900" indent="-342900" algn="l">
              <a:lnSpc>
                <a:spcPts val="3346"/>
              </a:lnSpc>
              <a:buSzPct val="100000"/>
              <a:buChar char="•"/>
            </a:pPr>
            <a:r>
              <a:rPr lang="en-US" sz="1859" kern="0" spc="-37" dirty="0">
                <a:solidFill>
                  <a:srgbClr val="272525"/>
                </a:solidFill>
                <a:latin typeface="Source Sans Pro" pitchFamily="34" charset="0"/>
                <a:ea typeface="Source Sans Pro" pitchFamily="34" charset="-122"/>
                <a:cs typeface="Source Sans Pro" pitchFamily="34" charset="-120"/>
              </a:rPr>
              <a:t>Understand the pronunciation rules</a:t>
            </a:r>
            <a:endParaRPr lang="en-US" sz="1859" dirty="0"/>
          </a:p>
        </p:txBody>
      </p:sp>
      <p:sp>
        <p:nvSpPr>
          <p:cNvPr id="8" name="Text 5"/>
          <p:cNvSpPr/>
          <p:nvPr/>
        </p:nvSpPr>
        <p:spPr>
          <a:xfrm>
            <a:off x="1262896" y="5748263"/>
            <a:ext cx="6995874" cy="421810"/>
          </a:xfrm>
          <a:prstGeom prst="rect">
            <a:avLst/>
          </a:prstGeom>
          <a:noFill/>
          <a:ln/>
        </p:spPr>
        <p:txBody>
          <a:bodyPr wrap="none" rtlCol="0" anchor="t"/>
          <a:lstStyle/>
          <a:p>
            <a:pPr marL="342900" indent="-342900" algn="l">
              <a:lnSpc>
                <a:spcPts val="3346"/>
              </a:lnSpc>
              <a:buSzPct val="100000"/>
              <a:buChar char="•"/>
            </a:pPr>
            <a:r>
              <a:rPr lang="en-US" sz="1859" kern="0" spc="-37" dirty="0">
                <a:solidFill>
                  <a:srgbClr val="272525"/>
                </a:solidFill>
                <a:latin typeface="Source Sans Pro" pitchFamily="34" charset="0"/>
                <a:ea typeface="Source Sans Pro" pitchFamily="34" charset="-122"/>
                <a:cs typeface="Source Sans Pro" pitchFamily="34" charset="-120"/>
              </a:rPr>
              <a:t>Practice reading and writing Korean words</a:t>
            </a:r>
            <a:endParaRPr lang="en-US" sz="1859" dirty="0"/>
          </a:p>
        </p:txBody>
      </p:sp>
      <p:pic>
        <p:nvPicPr>
          <p:cNvPr id="9"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169088"/>
          </a:xfrm>
          <a:prstGeom prst="rect">
            <a:avLst/>
          </a:prstGeom>
        </p:spPr>
      </p:pic>
      <p:sp>
        <p:nvSpPr>
          <p:cNvPr id="5" name="Shape 1"/>
          <p:cNvSpPr/>
          <p:nvPr/>
        </p:nvSpPr>
        <p:spPr>
          <a:xfrm>
            <a:off x="0" y="0"/>
            <a:ext cx="14630400" cy="8169088"/>
          </a:xfrm>
          <a:prstGeom prst="rect">
            <a:avLst/>
          </a:prstGeom>
          <a:solidFill>
            <a:srgbClr val="FFFFFF">
              <a:alpha val="85000"/>
            </a:srgbClr>
          </a:solidFill>
          <a:ln/>
        </p:spPr>
      </p:sp>
      <p:pic>
        <p:nvPicPr>
          <p:cNvPr id="6" name="Image 2" descr="preencoded.png"/>
          <p:cNvPicPr>
            <a:picLocks noChangeAspect="1"/>
          </p:cNvPicPr>
          <p:nvPr/>
        </p:nvPicPr>
        <p:blipFill>
          <a:blip r:embed="rId5"/>
          <a:stretch>
            <a:fillRect/>
          </a:stretch>
        </p:blipFill>
        <p:spPr>
          <a:xfrm>
            <a:off x="853678" y="621427"/>
            <a:ext cx="12923044" cy="72178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24151" y="992417"/>
            <a:ext cx="5652730" cy="709004"/>
          </a:xfrm>
          <a:prstGeom prst="rect">
            <a:avLst/>
          </a:prstGeom>
          <a:noFill/>
          <a:ln/>
        </p:spPr>
        <p:txBody>
          <a:bodyPr wrap="none" rtlCol="0" anchor="t"/>
          <a:lstStyle/>
          <a:p>
            <a:pPr marL="0" indent="0">
              <a:lnSpc>
                <a:spcPts val="5625"/>
              </a:lnSpc>
              <a:buNone/>
            </a:pPr>
            <a:r>
              <a:rPr lang="en-US" sz="4327" b="1" kern="0" spc="-87" dirty="0">
                <a:solidFill>
                  <a:srgbClr val="FF75D3"/>
                </a:solidFill>
                <a:latin typeface="adonis-web" pitchFamily="34" charset="0"/>
                <a:ea typeface="adonis-web" pitchFamily="34" charset="-122"/>
                <a:cs typeface="adonis-web" pitchFamily="34" charset="-120"/>
              </a:rPr>
              <a:t>Korean Alphabet Lecture</a:t>
            </a:r>
            <a:endParaRPr lang="en-US" sz="4327" dirty="0"/>
          </a:p>
        </p:txBody>
      </p:sp>
      <p:sp>
        <p:nvSpPr>
          <p:cNvPr id="5" name="Text 2"/>
          <p:cNvSpPr/>
          <p:nvPr/>
        </p:nvSpPr>
        <p:spPr>
          <a:xfrm>
            <a:off x="824151" y="1919594"/>
            <a:ext cx="3516868" cy="567180"/>
          </a:xfrm>
          <a:prstGeom prst="rect">
            <a:avLst/>
          </a:prstGeom>
          <a:noFill/>
          <a:ln/>
        </p:spPr>
        <p:txBody>
          <a:bodyPr wrap="none" rtlCol="0" anchor="t"/>
          <a:lstStyle/>
          <a:p>
            <a:pPr marL="0" indent="0">
              <a:lnSpc>
                <a:spcPts val="4500"/>
              </a:lnSpc>
              <a:buNone/>
            </a:pPr>
            <a:r>
              <a:rPr lang="en-US" sz="3461" b="1" kern="0" spc="-69" dirty="0">
                <a:solidFill>
                  <a:srgbClr val="FF75D3"/>
                </a:solidFill>
                <a:latin typeface="adonis-web" pitchFamily="34" charset="0"/>
                <a:ea typeface="adonis-web" pitchFamily="34" charset="-122"/>
                <a:cs typeface="adonis-web" pitchFamily="34" charset="-120"/>
              </a:rPr>
              <a:t>Consonants</a:t>
            </a:r>
            <a:endParaRPr lang="en-US" sz="3461" dirty="0"/>
          </a:p>
        </p:txBody>
      </p:sp>
      <p:sp>
        <p:nvSpPr>
          <p:cNvPr id="6" name="Text 3"/>
          <p:cNvSpPr/>
          <p:nvPr/>
        </p:nvSpPr>
        <p:spPr>
          <a:xfrm>
            <a:off x="824151" y="2814033"/>
            <a:ext cx="7495699" cy="1570469"/>
          </a:xfrm>
          <a:prstGeom prst="rect">
            <a:avLst/>
          </a:prstGeom>
          <a:noFill/>
          <a:ln/>
        </p:spPr>
        <p:txBody>
          <a:bodyPr wrap="square" rtlCol="0" anchor="t"/>
          <a:lstStyle/>
          <a:p>
            <a:pPr marL="0" indent="0">
              <a:lnSpc>
                <a:spcPts val="3115"/>
              </a:lnSpc>
              <a:buNone/>
            </a:pPr>
            <a:r>
              <a:rPr lang="en-US" sz="1731" kern="0" spc="-35" dirty="0">
                <a:solidFill>
                  <a:srgbClr val="272525"/>
                </a:solidFill>
                <a:latin typeface="Source Sans Pro" pitchFamily="34" charset="0"/>
                <a:ea typeface="Source Sans Pro" pitchFamily="34" charset="-122"/>
                <a:cs typeface="Source Sans Pro" pitchFamily="34" charset="-120"/>
              </a:rPr>
              <a:t>The Korean alphabet has 14 consonants. Each consonant is pronounced with one of three mouth shapes: ㄱ, ㄷ, ㅂ, and ㅈ are pronounced with a tensed mouth shape, while ㄴ, ㅁ, ㅇ, and ㄹ are pronounced with a lax mouth shape. The remaining consonants, ㄲ, ㄸ, ㅃ, ㅉ, and ㅊ, are pronounced with a double tensed mouth shape.</a:t>
            </a:r>
            <a:endParaRPr lang="en-US" sz="1731" dirty="0"/>
          </a:p>
        </p:txBody>
      </p:sp>
      <p:sp>
        <p:nvSpPr>
          <p:cNvPr id="7" name="Text 4"/>
          <p:cNvSpPr/>
          <p:nvPr/>
        </p:nvSpPr>
        <p:spPr>
          <a:xfrm>
            <a:off x="824151" y="4711763"/>
            <a:ext cx="3516868" cy="567180"/>
          </a:xfrm>
          <a:prstGeom prst="rect">
            <a:avLst/>
          </a:prstGeom>
          <a:noFill/>
          <a:ln/>
        </p:spPr>
        <p:txBody>
          <a:bodyPr wrap="none" rtlCol="0" anchor="t"/>
          <a:lstStyle/>
          <a:p>
            <a:pPr marL="0" indent="0">
              <a:lnSpc>
                <a:spcPts val="4500"/>
              </a:lnSpc>
              <a:buNone/>
            </a:pPr>
            <a:r>
              <a:rPr lang="en-US" sz="3461" b="1" kern="0" spc="-69" dirty="0">
                <a:solidFill>
                  <a:srgbClr val="FF75D3"/>
                </a:solidFill>
                <a:latin typeface="adonis-web" pitchFamily="34" charset="0"/>
                <a:ea typeface="adonis-web" pitchFamily="34" charset="-122"/>
                <a:cs typeface="adonis-web" pitchFamily="34" charset="-120"/>
              </a:rPr>
              <a:t>Vowels</a:t>
            </a:r>
            <a:endParaRPr lang="en-US" sz="3461" dirty="0"/>
          </a:p>
        </p:txBody>
      </p:sp>
      <p:sp>
        <p:nvSpPr>
          <p:cNvPr id="8" name="Text 5"/>
          <p:cNvSpPr/>
          <p:nvPr/>
        </p:nvSpPr>
        <p:spPr>
          <a:xfrm>
            <a:off x="824151" y="5606202"/>
            <a:ext cx="7495699" cy="1570469"/>
          </a:xfrm>
          <a:prstGeom prst="rect">
            <a:avLst/>
          </a:prstGeom>
          <a:noFill/>
          <a:ln/>
        </p:spPr>
        <p:txBody>
          <a:bodyPr wrap="square" rtlCol="0" anchor="t"/>
          <a:lstStyle/>
          <a:p>
            <a:pPr marL="0" indent="0">
              <a:lnSpc>
                <a:spcPts val="3115"/>
              </a:lnSpc>
              <a:buNone/>
            </a:pPr>
            <a:r>
              <a:rPr lang="en-US" sz="1731" kern="0" spc="-35" dirty="0">
                <a:solidFill>
                  <a:srgbClr val="272525"/>
                </a:solidFill>
                <a:latin typeface="Source Sans Pro" pitchFamily="34" charset="0"/>
                <a:ea typeface="Source Sans Pro" pitchFamily="34" charset="-122"/>
                <a:cs typeface="Source Sans Pro" pitchFamily="34" charset="-120"/>
              </a:rPr>
              <a:t>The Korean alphabet has 10 vowels. Each vowel is pronounced with one of two mouth shapes: horizontal or vertical. The horizontal vowels are ㅏ, ㅓ, ㅗ, and ㅜ, while the vertical vowels are ㅣ, ㅡ, and ㅔ. The remaining three vowels, ㅐ, ㅒ, and ㅖ, are pronounced with a combination of the horizontal and vertical mouth shapes.</a:t>
            </a:r>
            <a:endParaRPr lang="en-US" sz="1731" dirty="0"/>
          </a:p>
        </p:txBody>
      </p:sp>
      <p:pic>
        <p:nvPicPr>
          <p:cNvPr id="9"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1"/>
          <p:cNvSpPr/>
          <p:nvPr/>
        </p:nvSpPr>
        <p:spPr>
          <a:xfrm>
            <a:off x="885230" y="1665137"/>
            <a:ext cx="3965972" cy="609254"/>
          </a:xfrm>
          <a:prstGeom prst="rect">
            <a:avLst/>
          </a:prstGeom>
          <a:noFill/>
          <a:ln/>
        </p:spPr>
        <p:txBody>
          <a:bodyPr wrap="none" rtlCol="0" anchor="t"/>
          <a:lstStyle/>
          <a:p>
            <a:pPr marL="0" indent="0">
              <a:lnSpc>
                <a:spcPts val="4833"/>
              </a:lnSpc>
              <a:buNone/>
            </a:pPr>
            <a:r>
              <a:rPr lang="en-US" sz="3718" b="1" kern="0" spc="-74" dirty="0">
                <a:solidFill>
                  <a:srgbClr val="FF75D3"/>
                </a:solidFill>
                <a:latin typeface="adonis-web" pitchFamily="34" charset="0"/>
                <a:ea typeface="adonis-web" pitchFamily="34" charset="-122"/>
                <a:cs typeface="adonis-web" pitchFamily="34" charset="-120"/>
              </a:rPr>
              <a:t>Pronunciation Rules</a:t>
            </a:r>
            <a:endParaRPr lang="en-US" sz="3718" dirty="0"/>
          </a:p>
        </p:txBody>
      </p:sp>
      <p:sp>
        <p:nvSpPr>
          <p:cNvPr id="5" name="Text 2"/>
          <p:cNvSpPr/>
          <p:nvPr/>
        </p:nvSpPr>
        <p:spPr>
          <a:xfrm>
            <a:off x="885230" y="2789923"/>
            <a:ext cx="12859941" cy="421810"/>
          </a:xfrm>
          <a:prstGeom prst="rect">
            <a:avLst/>
          </a:prstGeom>
          <a:noFill/>
          <a:ln/>
        </p:spPr>
        <p:txBody>
          <a:bodyPr wrap="none" rtlCol="0" anchor="t"/>
          <a:lstStyle/>
          <a:p>
            <a:pPr marL="0" indent="0">
              <a:lnSpc>
                <a:spcPts val="3346"/>
              </a:lnSpc>
              <a:buNone/>
            </a:pPr>
            <a:r>
              <a:rPr lang="en-US" sz="1859" kern="0" spc="-37" dirty="0">
                <a:solidFill>
                  <a:srgbClr val="272525"/>
                </a:solidFill>
                <a:latin typeface="Source Sans Pro" pitchFamily="34" charset="0"/>
                <a:ea typeface="Source Sans Pro" pitchFamily="34" charset="-122"/>
                <a:cs typeface="Source Sans Pro" pitchFamily="34" charset="-120"/>
              </a:rPr>
              <a:t>The pronunciation of Korean words is determined by several rules. Some of the most important rules are:</a:t>
            </a:r>
            <a:endParaRPr lang="en-US" sz="1859" dirty="0"/>
          </a:p>
        </p:txBody>
      </p:sp>
      <p:sp>
        <p:nvSpPr>
          <p:cNvPr id="6" name="Text 3"/>
          <p:cNvSpPr/>
          <p:nvPr/>
        </p:nvSpPr>
        <p:spPr>
          <a:xfrm>
            <a:off x="1262896" y="3504600"/>
            <a:ext cx="12482274" cy="843619"/>
          </a:xfrm>
          <a:prstGeom prst="rect">
            <a:avLst/>
          </a:prstGeom>
          <a:noFill/>
          <a:ln/>
        </p:spPr>
        <p:txBody>
          <a:bodyPr wrap="square" rtlCol="0" anchor="t"/>
          <a:lstStyle/>
          <a:p>
            <a:pPr marL="342900" indent="-342900" algn="l">
              <a:lnSpc>
                <a:spcPts val="3346"/>
              </a:lnSpc>
              <a:buSzPct val="100000"/>
              <a:buChar char="•"/>
            </a:pPr>
            <a:r>
              <a:rPr lang="en-US" sz="1859" kern="0" spc="-37" dirty="0">
                <a:solidFill>
                  <a:srgbClr val="272525"/>
                </a:solidFill>
                <a:latin typeface="Source Sans Pro" pitchFamily="34" charset="0"/>
                <a:ea typeface="Source Sans Pro" pitchFamily="34" charset="-122"/>
                <a:cs typeface="Source Sans Pro" pitchFamily="34" charset="-120"/>
              </a:rPr>
              <a:t>The first consonant in a syllable is pronounced with the tensed or lax mouth shape depending on the position of the consonant in the word.</a:t>
            </a:r>
            <a:endParaRPr lang="en-US" sz="1859" dirty="0"/>
          </a:p>
        </p:txBody>
      </p:sp>
      <p:sp>
        <p:nvSpPr>
          <p:cNvPr id="7" name="Text 4"/>
          <p:cNvSpPr/>
          <p:nvPr/>
        </p:nvSpPr>
        <p:spPr>
          <a:xfrm>
            <a:off x="1262896" y="4465343"/>
            <a:ext cx="12482274" cy="421810"/>
          </a:xfrm>
          <a:prstGeom prst="rect">
            <a:avLst/>
          </a:prstGeom>
          <a:noFill/>
          <a:ln/>
        </p:spPr>
        <p:txBody>
          <a:bodyPr wrap="none" rtlCol="0" anchor="t"/>
          <a:lstStyle/>
          <a:p>
            <a:pPr marL="342900" indent="-342900" algn="l">
              <a:lnSpc>
                <a:spcPts val="3346"/>
              </a:lnSpc>
              <a:buSzPct val="100000"/>
              <a:buChar char="•"/>
            </a:pPr>
            <a:r>
              <a:rPr lang="en-US" sz="1859" kern="0" spc="-37" dirty="0">
                <a:solidFill>
                  <a:srgbClr val="272525"/>
                </a:solidFill>
                <a:latin typeface="Source Sans Pro" pitchFamily="34" charset="0"/>
                <a:ea typeface="Source Sans Pro" pitchFamily="34" charset="-122"/>
                <a:cs typeface="Source Sans Pro" pitchFamily="34" charset="-120"/>
              </a:rPr>
              <a:t>A tensed consonant followed by a horizontal vowel is pronounced with a breathy voice.</a:t>
            </a:r>
            <a:endParaRPr lang="en-US" sz="1859" dirty="0"/>
          </a:p>
        </p:txBody>
      </p:sp>
      <p:sp>
        <p:nvSpPr>
          <p:cNvPr id="8" name="Text 5"/>
          <p:cNvSpPr/>
          <p:nvPr/>
        </p:nvSpPr>
        <p:spPr>
          <a:xfrm>
            <a:off x="1262896" y="5004276"/>
            <a:ext cx="12482274" cy="421810"/>
          </a:xfrm>
          <a:prstGeom prst="rect">
            <a:avLst/>
          </a:prstGeom>
          <a:noFill/>
          <a:ln/>
        </p:spPr>
        <p:txBody>
          <a:bodyPr wrap="none" rtlCol="0" anchor="t"/>
          <a:lstStyle/>
          <a:p>
            <a:pPr marL="342900" indent="-342900" algn="l">
              <a:lnSpc>
                <a:spcPts val="3346"/>
              </a:lnSpc>
              <a:buSzPct val="100000"/>
              <a:buChar char="•"/>
            </a:pPr>
            <a:r>
              <a:rPr lang="en-US" sz="1859" kern="0" spc="-37" dirty="0">
                <a:solidFill>
                  <a:srgbClr val="272525"/>
                </a:solidFill>
                <a:latin typeface="Source Sans Pro" pitchFamily="34" charset="0"/>
                <a:ea typeface="Source Sans Pro" pitchFamily="34" charset="-122"/>
                <a:cs typeface="Source Sans Pro" pitchFamily="34" charset="-120"/>
              </a:rPr>
              <a:t>A tensed consonant followed by a vertical vowel is pronounced without a breathy voice.</a:t>
            </a:r>
            <a:endParaRPr lang="en-US" sz="1859" dirty="0"/>
          </a:p>
        </p:txBody>
      </p:sp>
      <p:sp>
        <p:nvSpPr>
          <p:cNvPr id="9" name="Text 6"/>
          <p:cNvSpPr/>
          <p:nvPr/>
        </p:nvSpPr>
        <p:spPr>
          <a:xfrm>
            <a:off x="1262896" y="5543209"/>
            <a:ext cx="12482274" cy="421810"/>
          </a:xfrm>
          <a:prstGeom prst="rect">
            <a:avLst/>
          </a:prstGeom>
          <a:noFill/>
          <a:ln/>
        </p:spPr>
        <p:txBody>
          <a:bodyPr wrap="none" rtlCol="0" anchor="t"/>
          <a:lstStyle/>
          <a:p>
            <a:pPr marL="342900" indent="-342900" algn="l">
              <a:lnSpc>
                <a:spcPts val="3346"/>
              </a:lnSpc>
              <a:buSzPct val="100000"/>
              <a:buChar char="•"/>
            </a:pPr>
            <a:r>
              <a:rPr lang="en-US" sz="1859" kern="0" spc="-37" dirty="0">
                <a:solidFill>
                  <a:srgbClr val="272525"/>
                </a:solidFill>
                <a:latin typeface="Source Sans Pro" pitchFamily="34" charset="0"/>
                <a:ea typeface="Source Sans Pro" pitchFamily="34" charset="-122"/>
                <a:cs typeface="Source Sans Pro" pitchFamily="34" charset="-120"/>
              </a:rPr>
              <a:t>The vowel ㅣ is pronounced as "ee" when it is at the beginning of a syllable or when it follows a tensed consonant.</a:t>
            </a:r>
            <a:endParaRPr lang="en-US" sz="1859" dirty="0"/>
          </a:p>
        </p:txBody>
      </p:sp>
      <p:sp>
        <p:nvSpPr>
          <p:cNvPr id="10" name="Text 7"/>
          <p:cNvSpPr/>
          <p:nvPr/>
        </p:nvSpPr>
        <p:spPr>
          <a:xfrm>
            <a:off x="1262896" y="6082141"/>
            <a:ext cx="12482274" cy="421810"/>
          </a:xfrm>
          <a:prstGeom prst="rect">
            <a:avLst/>
          </a:prstGeom>
          <a:noFill/>
          <a:ln/>
        </p:spPr>
        <p:txBody>
          <a:bodyPr wrap="none" rtlCol="0" anchor="t"/>
          <a:lstStyle/>
          <a:p>
            <a:pPr marL="342900" indent="-342900" algn="l">
              <a:lnSpc>
                <a:spcPts val="3346"/>
              </a:lnSpc>
              <a:buSzPct val="100000"/>
              <a:buChar char="•"/>
            </a:pPr>
            <a:r>
              <a:rPr lang="en-US" sz="1859" kern="0" spc="-37" dirty="0">
                <a:solidFill>
                  <a:srgbClr val="272525"/>
                </a:solidFill>
                <a:latin typeface="Source Sans Pro" pitchFamily="34" charset="0"/>
                <a:ea typeface="Source Sans Pro" pitchFamily="34" charset="-122"/>
                <a:cs typeface="Source Sans Pro" pitchFamily="34" charset="-120"/>
              </a:rPr>
              <a:t>The vowel ㅡ is pronounced as "eu" when it is at the beginning of a syllable or when it follows a tensed consonant.</a:t>
            </a:r>
            <a:endParaRPr lang="en-US" sz="185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1096540" y="411729"/>
            <a:ext cx="12173411" cy="73832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672</Words>
  <Application>Microsoft Office PowerPoint</Application>
  <PresentationFormat>사용자 지정</PresentationFormat>
  <Paragraphs>73</Paragraphs>
  <Slides>15</Slides>
  <Notes>15</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15</vt:i4>
      </vt:variant>
    </vt:vector>
  </HeadingPairs>
  <TitlesOfParts>
    <vt:vector size="21" baseType="lpstr">
      <vt:lpstr>adonis-web</vt:lpstr>
      <vt:lpstr>Source Sans Pro</vt:lpstr>
      <vt:lpstr>맑은 고딕</vt: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Woo Youngmin</cp:lastModifiedBy>
  <cp:revision>2</cp:revision>
  <dcterms:created xsi:type="dcterms:W3CDTF">2023-07-16T12:26:05Z</dcterms:created>
  <dcterms:modified xsi:type="dcterms:W3CDTF">2023-07-16T12:30:28Z</dcterms:modified>
</cp:coreProperties>
</file>